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5" r:id="rId3"/>
    <p:sldId id="406" r:id="rId4"/>
    <p:sldId id="407" r:id="rId5"/>
    <p:sldId id="408" r:id="rId6"/>
    <p:sldId id="409" r:id="rId7"/>
    <p:sldId id="410" r:id="rId8"/>
    <p:sldId id="404" r:id="rId9"/>
    <p:sldId id="324" r:id="rId10"/>
    <p:sldId id="325" r:id="rId11"/>
    <p:sldId id="326" r:id="rId12"/>
    <p:sldId id="287" r:id="rId13"/>
    <p:sldId id="288" r:id="rId14"/>
    <p:sldId id="403" r:id="rId15"/>
    <p:sldId id="280" r:id="rId1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08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7"/>
            <a:ext cx="9089390" cy="61555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307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3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7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90B6962D-7BF0-48D5-93C8-3DD263E3349B}" type="datetime1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75937" y="282950"/>
            <a:ext cx="1067904" cy="9071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9401" y="1718386"/>
            <a:ext cx="6896734" cy="0"/>
          </a:xfrm>
          <a:custGeom>
            <a:avLst/>
            <a:gdLst/>
            <a:ahLst/>
            <a:cxnLst/>
            <a:rect l="l" t="t" r="r" b="b"/>
            <a:pathLst>
              <a:path w="6896734">
                <a:moveTo>
                  <a:pt x="0" y="0"/>
                </a:moveTo>
                <a:lnTo>
                  <a:pt x="0" y="0"/>
                </a:lnTo>
                <a:lnTo>
                  <a:pt x="6896722" y="0"/>
                </a:lnTo>
              </a:path>
            </a:pathLst>
          </a:custGeom>
          <a:ln w="12374">
            <a:solidFill>
              <a:srgbClr val="274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4935" y="1718386"/>
            <a:ext cx="1617345" cy="0"/>
          </a:xfrm>
          <a:custGeom>
            <a:avLst/>
            <a:gdLst/>
            <a:ahLst/>
            <a:cxnLst/>
            <a:rect l="l" t="t" r="r" b="b"/>
            <a:pathLst>
              <a:path w="1617345">
                <a:moveTo>
                  <a:pt x="0" y="0"/>
                </a:moveTo>
                <a:lnTo>
                  <a:pt x="1616877" y="0"/>
                </a:lnTo>
              </a:path>
            </a:pathLst>
          </a:custGeom>
          <a:ln w="12374">
            <a:solidFill>
              <a:srgbClr val="274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87341" y="147783"/>
            <a:ext cx="1057275" cy="1357630"/>
          </a:xfrm>
          <a:custGeom>
            <a:avLst/>
            <a:gdLst/>
            <a:ahLst/>
            <a:cxnLst/>
            <a:rect l="l" t="t" r="r" b="b"/>
            <a:pathLst>
              <a:path w="1057275" h="1357630">
                <a:moveTo>
                  <a:pt x="601247" y="1357381"/>
                </a:moveTo>
                <a:lnTo>
                  <a:pt x="0" y="904286"/>
                </a:lnTo>
                <a:lnTo>
                  <a:pt x="318251" y="3807"/>
                </a:lnTo>
                <a:lnTo>
                  <a:pt x="1056709" y="0"/>
                </a:lnTo>
                <a:lnTo>
                  <a:pt x="601247" y="1357381"/>
                </a:lnTo>
                <a:close/>
              </a:path>
            </a:pathLst>
          </a:custGeom>
          <a:solidFill>
            <a:srgbClr val="EC1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88588" y="147783"/>
            <a:ext cx="1087755" cy="1369060"/>
          </a:xfrm>
          <a:custGeom>
            <a:avLst/>
            <a:gdLst/>
            <a:ahLst/>
            <a:cxnLst/>
            <a:rect l="l" t="t" r="r" b="b"/>
            <a:pathLst>
              <a:path w="1087754" h="1369060">
                <a:moveTo>
                  <a:pt x="783242" y="1368803"/>
                </a:moveTo>
                <a:lnTo>
                  <a:pt x="0" y="1357381"/>
                </a:lnTo>
                <a:lnTo>
                  <a:pt x="455461" y="0"/>
                </a:lnTo>
                <a:lnTo>
                  <a:pt x="1087201" y="459758"/>
                </a:lnTo>
                <a:lnTo>
                  <a:pt x="783242" y="1368803"/>
                </a:lnTo>
                <a:close/>
              </a:path>
            </a:pathLst>
          </a:custGeom>
          <a:solidFill>
            <a:srgbClr val="D51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047763" y="1132027"/>
            <a:ext cx="644525" cy="823594"/>
          </a:xfrm>
          <a:custGeom>
            <a:avLst/>
            <a:gdLst/>
            <a:ahLst/>
            <a:cxnLst/>
            <a:rect l="l" t="t" r="r" b="b"/>
            <a:pathLst>
              <a:path w="644525" h="823594">
                <a:moveTo>
                  <a:pt x="367799" y="823376"/>
                </a:moveTo>
                <a:lnTo>
                  <a:pt x="0" y="560657"/>
                </a:lnTo>
                <a:lnTo>
                  <a:pt x="189617" y="0"/>
                </a:lnTo>
                <a:lnTo>
                  <a:pt x="644126" y="951"/>
                </a:lnTo>
                <a:lnTo>
                  <a:pt x="367799" y="823376"/>
                </a:lnTo>
                <a:close/>
              </a:path>
            </a:pathLst>
          </a:custGeom>
          <a:solidFill>
            <a:srgbClr val="F8A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415563" y="1132979"/>
            <a:ext cx="650240" cy="823594"/>
          </a:xfrm>
          <a:custGeom>
            <a:avLst/>
            <a:gdLst/>
            <a:ahLst/>
            <a:cxnLst/>
            <a:rect l="l" t="t" r="r" b="b"/>
            <a:pathLst>
              <a:path w="650240" h="823594">
                <a:moveTo>
                  <a:pt x="0" y="823376"/>
                </a:moveTo>
                <a:lnTo>
                  <a:pt x="276326" y="0"/>
                </a:lnTo>
                <a:lnTo>
                  <a:pt x="649843" y="274141"/>
                </a:lnTo>
                <a:lnTo>
                  <a:pt x="454509" y="822424"/>
                </a:lnTo>
                <a:lnTo>
                  <a:pt x="0" y="823376"/>
                </a:lnTo>
                <a:close/>
              </a:path>
            </a:pathLst>
          </a:custGeom>
          <a:solidFill>
            <a:srgbClr val="F691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8649" y="2394279"/>
            <a:ext cx="5099050" cy="124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6157" y="2854542"/>
            <a:ext cx="5307330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sr42.ru" TargetMode="External"/><Relationship Id="rId2" Type="http://schemas.openxmlformats.org/officeDocument/2006/relationships/hyperlink" Target="http://www.wsr42.ru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skills.ru/nashi-proektyi/worldskillsrussiajuniors/aktivnosti-yuniorskogo-dvizheniya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2"/>
            <a:ext cx="10691812" cy="754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7700" y="2984863"/>
            <a:ext cx="5799454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pc="-215" dirty="0"/>
              <a:t>Развитие юниорского движения </a:t>
            </a:r>
            <a:r>
              <a:rPr lang="ru-RU" spc="-215" dirty="0" err="1"/>
              <a:t>Ворлдскилл</a:t>
            </a:r>
            <a:r>
              <a:rPr lang="ru-RU" spc="-215" dirty="0"/>
              <a:t> Россия в Кузбассе</a:t>
            </a:r>
            <a:endParaRPr spc="-300" dirty="0"/>
          </a:p>
        </p:txBody>
      </p:sp>
      <p:sp>
        <p:nvSpPr>
          <p:cNvPr id="4" name="object 4"/>
          <p:cNvSpPr txBox="1"/>
          <p:nvPr/>
        </p:nvSpPr>
        <p:spPr>
          <a:xfrm>
            <a:off x="2100991" y="3613881"/>
            <a:ext cx="5799455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8390" marR="5080" indent="-1076325">
              <a:lnSpc>
                <a:spcPct val="100000"/>
              </a:lnSpc>
              <a:spcBef>
                <a:spcPts val="105"/>
              </a:spcBef>
            </a:pPr>
            <a:r>
              <a:rPr lang="ru-RU" sz="4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088390" marR="5080" indent="-1076325">
              <a:lnSpc>
                <a:spcPct val="100000"/>
              </a:lnSpc>
              <a:spcBef>
                <a:spcPts val="105"/>
              </a:spcBef>
            </a:pPr>
            <a:r>
              <a:rPr lang="ru-RU" sz="4000" b="1" spc="-75" dirty="0">
                <a:solidFill>
                  <a:srgbClr val="FFFFFF"/>
                </a:solidFill>
                <a:latin typeface="Calibri"/>
                <a:cs typeface="Calibri"/>
              </a:rPr>
              <a:t>    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5602168"/>
            <a:ext cx="1085850" cy="1085850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542925" y="0"/>
                </a:moveTo>
                <a:lnTo>
                  <a:pt x="496079" y="1992"/>
                </a:lnTo>
                <a:lnTo>
                  <a:pt x="450340" y="7862"/>
                </a:lnTo>
                <a:lnTo>
                  <a:pt x="405871" y="17446"/>
                </a:lnTo>
                <a:lnTo>
                  <a:pt x="362834" y="30582"/>
                </a:lnTo>
                <a:lnTo>
                  <a:pt x="321393" y="47105"/>
                </a:lnTo>
                <a:lnTo>
                  <a:pt x="281710" y="66854"/>
                </a:lnTo>
                <a:lnTo>
                  <a:pt x="243948" y="89665"/>
                </a:lnTo>
                <a:lnTo>
                  <a:pt x="208271" y="115375"/>
                </a:lnTo>
                <a:lnTo>
                  <a:pt x="174841" y="143821"/>
                </a:lnTo>
                <a:lnTo>
                  <a:pt x="143821" y="174841"/>
                </a:lnTo>
                <a:lnTo>
                  <a:pt x="115375" y="208271"/>
                </a:lnTo>
                <a:lnTo>
                  <a:pt x="89665" y="243948"/>
                </a:lnTo>
                <a:lnTo>
                  <a:pt x="66854" y="281710"/>
                </a:lnTo>
                <a:lnTo>
                  <a:pt x="47105" y="321393"/>
                </a:lnTo>
                <a:lnTo>
                  <a:pt x="30582" y="362834"/>
                </a:lnTo>
                <a:lnTo>
                  <a:pt x="17446" y="405871"/>
                </a:lnTo>
                <a:lnTo>
                  <a:pt x="7862" y="450340"/>
                </a:lnTo>
                <a:lnTo>
                  <a:pt x="1992" y="496079"/>
                </a:lnTo>
                <a:lnTo>
                  <a:pt x="0" y="542925"/>
                </a:lnTo>
                <a:lnTo>
                  <a:pt x="1992" y="589770"/>
                </a:lnTo>
                <a:lnTo>
                  <a:pt x="7862" y="635509"/>
                </a:lnTo>
                <a:lnTo>
                  <a:pt x="17446" y="679978"/>
                </a:lnTo>
                <a:lnTo>
                  <a:pt x="30582" y="723015"/>
                </a:lnTo>
                <a:lnTo>
                  <a:pt x="47105" y="764456"/>
                </a:lnTo>
                <a:lnTo>
                  <a:pt x="66854" y="804139"/>
                </a:lnTo>
                <a:lnTo>
                  <a:pt x="89665" y="841901"/>
                </a:lnTo>
                <a:lnTo>
                  <a:pt x="115375" y="877578"/>
                </a:lnTo>
                <a:lnTo>
                  <a:pt x="143821" y="911008"/>
                </a:lnTo>
                <a:lnTo>
                  <a:pt x="174841" y="942028"/>
                </a:lnTo>
                <a:lnTo>
                  <a:pt x="208271" y="970474"/>
                </a:lnTo>
                <a:lnTo>
                  <a:pt x="243948" y="996184"/>
                </a:lnTo>
                <a:lnTo>
                  <a:pt x="281710" y="1018995"/>
                </a:lnTo>
                <a:lnTo>
                  <a:pt x="321393" y="1038744"/>
                </a:lnTo>
                <a:lnTo>
                  <a:pt x="362834" y="1055267"/>
                </a:lnTo>
                <a:lnTo>
                  <a:pt x="405871" y="1068403"/>
                </a:lnTo>
                <a:lnTo>
                  <a:pt x="450340" y="1077987"/>
                </a:lnTo>
                <a:lnTo>
                  <a:pt x="496079" y="1083857"/>
                </a:lnTo>
                <a:lnTo>
                  <a:pt x="542925" y="1085850"/>
                </a:lnTo>
                <a:lnTo>
                  <a:pt x="589770" y="1083857"/>
                </a:lnTo>
                <a:lnTo>
                  <a:pt x="635509" y="1077987"/>
                </a:lnTo>
                <a:lnTo>
                  <a:pt x="679978" y="1068403"/>
                </a:lnTo>
                <a:lnTo>
                  <a:pt x="723015" y="1055267"/>
                </a:lnTo>
                <a:lnTo>
                  <a:pt x="764456" y="1038744"/>
                </a:lnTo>
                <a:lnTo>
                  <a:pt x="804139" y="1018995"/>
                </a:lnTo>
                <a:lnTo>
                  <a:pt x="841901" y="996184"/>
                </a:lnTo>
                <a:lnTo>
                  <a:pt x="877578" y="970474"/>
                </a:lnTo>
                <a:lnTo>
                  <a:pt x="911008" y="942028"/>
                </a:lnTo>
                <a:lnTo>
                  <a:pt x="942028" y="911008"/>
                </a:lnTo>
                <a:lnTo>
                  <a:pt x="970474" y="877578"/>
                </a:lnTo>
                <a:lnTo>
                  <a:pt x="996184" y="841901"/>
                </a:lnTo>
                <a:lnTo>
                  <a:pt x="1018995" y="804139"/>
                </a:lnTo>
                <a:lnTo>
                  <a:pt x="1038744" y="764456"/>
                </a:lnTo>
                <a:lnTo>
                  <a:pt x="1055267" y="723015"/>
                </a:lnTo>
                <a:lnTo>
                  <a:pt x="1068403" y="679978"/>
                </a:lnTo>
                <a:lnTo>
                  <a:pt x="1077987" y="635509"/>
                </a:lnTo>
                <a:lnTo>
                  <a:pt x="1083857" y="589770"/>
                </a:lnTo>
                <a:lnTo>
                  <a:pt x="1085850" y="542925"/>
                </a:lnTo>
                <a:lnTo>
                  <a:pt x="1083857" y="496079"/>
                </a:lnTo>
                <a:lnTo>
                  <a:pt x="1077987" y="450340"/>
                </a:lnTo>
                <a:lnTo>
                  <a:pt x="1068403" y="405871"/>
                </a:lnTo>
                <a:lnTo>
                  <a:pt x="1055267" y="362834"/>
                </a:lnTo>
                <a:lnTo>
                  <a:pt x="1038744" y="321393"/>
                </a:lnTo>
                <a:lnTo>
                  <a:pt x="1018995" y="281710"/>
                </a:lnTo>
                <a:lnTo>
                  <a:pt x="996184" y="243948"/>
                </a:lnTo>
                <a:lnTo>
                  <a:pt x="970474" y="208271"/>
                </a:lnTo>
                <a:lnTo>
                  <a:pt x="942028" y="174841"/>
                </a:lnTo>
                <a:lnTo>
                  <a:pt x="911008" y="143821"/>
                </a:lnTo>
                <a:lnTo>
                  <a:pt x="877578" y="115375"/>
                </a:lnTo>
                <a:lnTo>
                  <a:pt x="841901" y="89665"/>
                </a:lnTo>
                <a:lnTo>
                  <a:pt x="804139" y="66854"/>
                </a:lnTo>
                <a:lnTo>
                  <a:pt x="764456" y="47105"/>
                </a:lnTo>
                <a:lnTo>
                  <a:pt x="723015" y="30582"/>
                </a:lnTo>
                <a:lnTo>
                  <a:pt x="679978" y="17446"/>
                </a:lnTo>
                <a:lnTo>
                  <a:pt x="635509" y="7862"/>
                </a:lnTo>
                <a:lnTo>
                  <a:pt x="589770" y="1992"/>
                </a:lnTo>
                <a:lnTo>
                  <a:pt x="542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17500" y="5153025"/>
            <a:ext cx="1783491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5100" y="5000625"/>
            <a:ext cx="2133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4886" y="557223"/>
            <a:ext cx="9554512" cy="1146716"/>
          </a:xfrm>
          <a:prstGeom prst="rect">
            <a:avLst/>
          </a:prstGeom>
          <a:noFill/>
        </p:spPr>
        <p:txBody>
          <a:bodyPr wrap="square" lIns="106927" tIns="53463" rIns="106927" bIns="53463" rtlCol="0">
            <a:spAutoFit/>
          </a:bodyPr>
          <a:lstStyle/>
          <a:p>
            <a:pPr>
              <a:lnSpc>
                <a:spcPts val="2690"/>
              </a:lnSpc>
            </a:pP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VIII 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Открытый региональный чемпионат </a:t>
            </a:r>
            <a:b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</a:b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«Молодые профессионалы» (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WorldSkills Russia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)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–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2021 </a:t>
            </a:r>
          </a:p>
          <a:p>
            <a:pPr>
              <a:lnSpc>
                <a:spcPts val="2690"/>
              </a:lnSpc>
            </a:pP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в Кузбассе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4337" y="5076825"/>
            <a:ext cx="1911988" cy="1727642"/>
          </a:xfrm>
          <a:prstGeom prst="rect">
            <a:avLst/>
          </a:prstGeom>
          <a:noFill/>
          <a:ln>
            <a:noFill/>
          </a:ln>
        </p:spPr>
        <p:txBody>
          <a:bodyPr wrap="square" lIns="106922" tIns="53462" rIns="106922" bIns="53462" rtlCol="0">
            <a:spAutoFit/>
          </a:bodyPr>
          <a:lstStyle/>
          <a:p>
            <a:pPr algn="ctr"/>
            <a:r>
              <a:rPr lang="ru-RU" sz="10525" b="1" dirty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28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6211" y="2787604"/>
            <a:ext cx="2467812" cy="2699062"/>
          </a:xfrm>
          <a:prstGeom prst="rect">
            <a:avLst/>
          </a:prstGeom>
          <a:noFill/>
        </p:spPr>
        <p:txBody>
          <a:bodyPr wrap="square" lIns="106922" tIns="53462" rIns="106922" bIns="53462" rtlCol="0">
            <a:spAutoFit/>
          </a:bodyPr>
          <a:lstStyle/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Кемерово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Новокузнецк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Юрга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Тайга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Киселевск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Мариинск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Ленинск-Кузнецкий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Прокопьевск</a:t>
            </a: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Гурьевск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6058" y="2414446"/>
            <a:ext cx="1992670" cy="1907563"/>
          </a:xfrm>
          <a:prstGeom prst="rect">
            <a:avLst/>
          </a:prstGeom>
          <a:noFill/>
          <a:ln>
            <a:noFill/>
          </a:ln>
        </p:spPr>
        <p:txBody>
          <a:bodyPr wrap="square" lIns="106922" tIns="53462" rIns="106922" bIns="53462" rtlCol="0">
            <a:spAutoFit/>
          </a:bodyPr>
          <a:lstStyle/>
          <a:p>
            <a:r>
              <a:rPr lang="ru-RU" sz="11694" b="1" dirty="0">
                <a:solidFill>
                  <a:srgbClr val="C0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 9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67792" y="5743023"/>
            <a:ext cx="2855108" cy="827911"/>
          </a:xfrm>
          <a:prstGeom prst="rect">
            <a:avLst/>
          </a:prstGeom>
        </p:spPr>
        <p:txBody>
          <a:bodyPr wrap="square" lIns="106927" tIns="53463" rIns="106927" bIns="53463">
            <a:spAutoFit/>
          </a:bodyPr>
          <a:lstStyle/>
          <a:p>
            <a:pPr defTabSz="1178624"/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ОБРАЗОВАТЕЛЬНЫХ ОРГАНИЗАЦИЙ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41027" y="2013029"/>
            <a:ext cx="6705651" cy="611826"/>
          </a:xfrm>
          <a:prstGeom prst="rect">
            <a:avLst/>
          </a:prstGeom>
        </p:spPr>
        <p:txBody>
          <a:bodyPr wrap="square" lIns="106927" tIns="53463" rIns="106927" bIns="53463">
            <a:spAutoFit/>
          </a:bodyPr>
          <a:lstStyle/>
          <a:p>
            <a:pPr algn="ctr" defTabSz="1178624"/>
            <a:r>
              <a:rPr lang="ru-RU" sz="3274" b="1" dirty="0">
                <a:solidFill>
                  <a:srgbClr val="C00000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Планируемые площадки чемпионата</a:t>
            </a:r>
          </a:p>
        </p:txBody>
      </p: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 flipV="1">
            <a:off x="462557" y="2624900"/>
            <a:ext cx="6147283" cy="1480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50514" y="3994927"/>
            <a:ext cx="1759634" cy="935889"/>
          </a:xfrm>
          <a:prstGeom prst="rect">
            <a:avLst/>
          </a:prstGeom>
        </p:spPr>
        <p:txBody>
          <a:bodyPr wrap="none" lIns="106927" tIns="53463" rIns="106927" bIns="53463">
            <a:spAutoFit/>
          </a:bodyPr>
          <a:lstStyle/>
          <a:p>
            <a:pPr algn="ctr"/>
            <a:r>
              <a:rPr lang="ru-RU" sz="2690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ГОРОДОВ</a:t>
            </a:r>
            <a:br>
              <a:rPr lang="ru-RU" sz="2690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</a:br>
            <a:r>
              <a:rPr lang="ru-RU" sz="2690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КУЗБАССА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A16B9F8-32FF-4030-B77A-FE4427524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30" y="2787604"/>
            <a:ext cx="4459882" cy="297325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61" name="SapphireHiddenControl" r:id="rId2" imgW="7124760" imgH="4743360"/>
        </mc:Choice>
        <mc:Fallback>
          <p:control name="SapphireHiddenControl" r:id="rId2" imgW="7124760" imgH="4743360">
            <p:pic>
              <p:nvPicPr>
                <p:cNvPr id="0" name="SapphireHiddenControl" hidden="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73113"/>
                  <a:ext cx="7124700" cy="47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3981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94139" y="456600"/>
            <a:ext cx="9554512" cy="1146716"/>
          </a:xfrm>
          <a:prstGeom prst="rect">
            <a:avLst/>
          </a:prstGeom>
          <a:noFill/>
        </p:spPr>
        <p:txBody>
          <a:bodyPr wrap="square" lIns="106927" tIns="53463" rIns="106927" bIns="53463" rtlCol="0">
            <a:spAutoFit/>
          </a:bodyPr>
          <a:lstStyle/>
          <a:p>
            <a:pPr>
              <a:lnSpc>
                <a:spcPts val="2690"/>
              </a:lnSpc>
            </a:pP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VIII 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Открытый региональный чемпионат </a:t>
            </a:r>
            <a:b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</a:b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«Молодые профессионалы» (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WorldSkills Russia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)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–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20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21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</a:t>
            </a:r>
          </a:p>
          <a:p>
            <a:pPr>
              <a:lnSpc>
                <a:spcPts val="2690"/>
              </a:lnSpc>
            </a:pP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в Кузбассе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4139" y="2087055"/>
            <a:ext cx="9684076" cy="539948"/>
          </a:xfrm>
          <a:prstGeom prst="rect">
            <a:avLst/>
          </a:prstGeom>
        </p:spPr>
        <p:txBody>
          <a:bodyPr wrap="square" lIns="106927" tIns="53463" rIns="106927" bIns="53463">
            <a:spAutoFit/>
          </a:bodyPr>
          <a:lstStyle/>
          <a:p>
            <a:pPr algn="ctr" defTabSz="1178624"/>
            <a:r>
              <a:rPr lang="ru-RU" sz="2807" b="1" dirty="0">
                <a:solidFill>
                  <a:srgbClr val="C00000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Предполагаемое количество компетенций чемпионата – 155</a:t>
            </a:r>
          </a:p>
        </p:txBody>
      </p: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546767" y="2686703"/>
            <a:ext cx="985249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B7CF86B-4621-49E0-8E7D-9BCDAF261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12" y="2890886"/>
            <a:ext cx="5310930" cy="3540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300A2E-614A-4F6F-8FC2-624519377717}"/>
              </a:ext>
            </a:extLst>
          </p:cNvPr>
          <p:cNvSpPr txBox="1"/>
          <p:nvPr/>
        </p:nvSpPr>
        <p:spPr>
          <a:xfrm>
            <a:off x="799395" y="2939331"/>
            <a:ext cx="4126258" cy="1547465"/>
          </a:xfrm>
          <a:prstGeom prst="rect">
            <a:avLst/>
          </a:prstGeom>
          <a:noFill/>
        </p:spPr>
        <p:txBody>
          <a:bodyPr wrap="square" lIns="106922" tIns="53462" rIns="106922" bIns="53462" rtlCol="0">
            <a:spAutoFit/>
          </a:bodyPr>
          <a:lstStyle/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Основная – 92 компетенций </a:t>
            </a:r>
          </a:p>
          <a:p>
            <a:endParaRPr lang="ru-RU" sz="1871" b="1" dirty="0">
              <a:solidFill>
                <a:srgbClr val="1F3D85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Narrow" pitchFamily="34" charset="0"/>
              <a:ea typeface="Akrobat" charset="0"/>
              <a:cs typeface="Akrobat" charset="0"/>
            </a:endParaRP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Юниоры - 45 компетенций</a:t>
            </a:r>
          </a:p>
          <a:p>
            <a:endParaRPr lang="ru-RU" sz="1871" b="1" dirty="0">
              <a:solidFill>
                <a:srgbClr val="1F3D85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 Narrow" pitchFamily="34" charset="0"/>
              <a:ea typeface="Akrobat" charset="0"/>
              <a:cs typeface="Akrobat" charset="0"/>
            </a:endParaRPr>
          </a:p>
          <a:p>
            <a:r>
              <a:rPr lang="ru-RU" sz="1871" b="1" dirty="0">
                <a:solidFill>
                  <a:srgbClr val="1F3D85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 Narrow" pitchFamily="34" charset="0"/>
                <a:ea typeface="Akrobat" charset="0"/>
                <a:cs typeface="Akrobat" charset="0"/>
              </a:rPr>
              <a:t>Навыки мудрых – 18 компетенций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9772DDF-1A66-466E-ABD9-B7AE2CB33D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-8273" r="11457" b="-22672"/>
          <a:stretch/>
        </p:blipFill>
        <p:spPr>
          <a:xfrm>
            <a:off x="320922" y="2939332"/>
            <a:ext cx="451690" cy="491645"/>
          </a:xfrm>
          <a:prstGeom prst="flowChartConnector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F1BFD13-F650-4A3F-9EC3-1617C8EF6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-8273" r="11457" b="-22672"/>
          <a:stretch/>
        </p:blipFill>
        <p:spPr>
          <a:xfrm>
            <a:off x="334313" y="3467348"/>
            <a:ext cx="451690" cy="491645"/>
          </a:xfrm>
          <a:prstGeom prst="flowChartConnector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81E826F-7E9D-4183-A385-E7EBC165AB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-8273" r="11457" b="-22672"/>
          <a:stretch/>
        </p:blipFill>
        <p:spPr>
          <a:xfrm>
            <a:off x="343248" y="4028670"/>
            <a:ext cx="451690" cy="491645"/>
          </a:xfrm>
          <a:prstGeom prst="flowChartConnector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85" name="SapphireHiddenControl" r:id="rId2" imgW="7124760" imgH="4743360"/>
        </mc:Choice>
        <mc:Fallback>
          <p:control name="SapphireHiddenControl" r:id="rId2" imgW="7124760" imgH="4743360">
            <p:pic>
              <p:nvPicPr>
                <p:cNvPr id="0" name="SapphireHiddenControl" hidden="1"/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73113"/>
                  <a:ext cx="7124700" cy="47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0379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чемпионатное движение </a:t>
            </a:r>
            <a:r>
              <a:rPr lang="en-US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WSR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04662" y="1840771"/>
            <a:ext cx="9372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Подготовка юниоров для участия в Региональном чемпионате 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Основной алгоритм развития движения «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JuniorSkills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» в образовательной организации: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анализ перечня и содержания компетенций 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JuniorSkills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 </a:t>
            </a:r>
            <a:b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(содержание изучается по конкурсным заданиям);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выбор компетенции для развития в образовательном учреждении;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определение наставников (экспертов) в выбранной области. 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Наставниками могут быть учителя общеобразовательных школ,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педагоги дополнительного образования, преподаватели колледжей, активно интересующиеся данным направлением. 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Привлечение экспертов из числа социальных партнеров образовательной организации;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обучение наставников стандартам «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WorldSkills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» и «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JuniorSkills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»; 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создание материально-технических условий для занятий на основе инфраструктурных листов; организация и проведение мини чемпионата в своей образовательной организации;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участие в региональных соревнованиях 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JuniorSkills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75650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571326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чемпионатное движение </a:t>
            </a:r>
            <a:r>
              <a:rPr lang="en-US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WSR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04662" y="1840771"/>
            <a:ext cx="9372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F3D85"/>
                </a:solidFill>
                <a:latin typeface="Arial Narrow" panose="020B0606020202030204" pitchFamily="34" charset="0"/>
              </a:rPr>
              <a:t>Что это дает образовательным организациям? </a:t>
            </a:r>
          </a:p>
          <a:p>
            <a:endParaRPr lang="ru-RU" sz="2400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1F3D85"/>
                </a:solidFill>
                <a:latin typeface="Arial Narrow" panose="020B0606020202030204" pitchFamily="34" charset="0"/>
              </a:rPr>
              <a:t> Включение педагогического коллектива в инновационную деятельность по созданию региональной модели профориентационной работы со школьниками. </a:t>
            </a:r>
          </a:p>
          <a:p>
            <a:endParaRPr lang="ru-RU" sz="2400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1F3D85"/>
                </a:solidFill>
                <a:latin typeface="Arial Narrow" panose="020B0606020202030204" pitchFamily="34" charset="0"/>
              </a:rPr>
              <a:t>Подготовка экспертов по движению </a:t>
            </a:r>
            <a:r>
              <a:rPr lang="ru-RU" sz="2400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JuniorSkills</a:t>
            </a:r>
            <a:r>
              <a:rPr lang="ru-RU" sz="2400" b="1" dirty="0">
                <a:solidFill>
                  <a:srgbClr val="1F3D85"/>
                </a:solidFill>
                <a:latin typeface="Arial Narrow" panose="020B0606020202030204" pitchFamily="34" charset="0"/>
              </a:rPr>
              <a:t>. </a:t>
            </a:r>
          </a:p>
          <a:p>
            <a:endParaRPr lang="ru-RU" sz="2400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1F3D85"/>
                </a:solidFill>
                <a:latin typeface="Arial Narrow" panose="020B0606020202030204" pitchFamily="34" charset="0"/>
              </a:rPr>
              <a:t>Обеспечение притока передовых технологий в детское образование. </a:t>
            </a:r>
          </a:p>
          <a:p>
            <a:endParaRPr lang="ru-RU" sz="2400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1F3D85"/>
                </a:solidFill>
                <a:latin typeface="Arial Narrow" panose="020B0606020202030204" pitchFamily="34" charset="0"/>
              </a:rPr>
              <a:t>Обеспечение и стимулирование осознанного выбора молодежи на основе практического освоения компетенций в период обучения в  образовательной организации.</a:t>
            </a:r>
          </a:p>
          <a:p>
            <a:endParaRPr lang="ru-RU" sz="2000" b="1" spc="-165" dirty="0">
              <a:solidFill>
                <a:srgbClr val="1F3D8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157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Контакты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04662" y="1840771"/>
            <a:ext cx="937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Сайт: Регионального координационного центра </a:t>
            </a:r>
          </a:p>
          <a:p>
            <a:pPr algn="ctr"/>
            <a:r>
              <a:rPr lang="ru-RU" sz="2339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Ворлдскиллс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 Россия в Кузбассе </a:t>
            </a:r>
          </a:p>
          <a:p>
            <a:pPr algn="ctr"/>
            <a:endParaRPr lang="ru-RU" sz="2339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www.wsr42.ru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 – 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раздел «Чемпионаты»</a:t>
            </a:r>
          </a:p>
          <a:p>
            <a:pPr algn="ctr"/>
            <a:endParaRPr lang="ru-RU" sz="2339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Электронная почта – 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info@wsr42.ru</a:t>
            </a:r>
            <a:endParaRPr lang="ru-RU" sz="2339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pPr algn="ctr"/>
            <a:endParaRPr lang="ru-RU" sz="2339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Социальные сети – 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@wsrkem (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Инстаграм)</a:t>
            </a:r>
          </a:p>
          <a:p>
            <a:pPr algn="ctr"/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vk.com/wsr42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 (</a:t>
            </a:r>
            <a:r>
              <a:rPr lang="ru-RU" sz="2339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Вконтакте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)</a:t>
            </a:r>
          </a:p>
          <a:p>
            <a:pPr algn="ctr"/>
            <a:endParaRPr lang="ru-RU" sz="2339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</a:rPr>
              <a:t>Телефон:   8 (3842) 37-81-20. </a:t>
            </a:r>
          </a:p>
          <a:p>
            <a:endParaRPr lang="ru-RU" sz="2400" dirty="0">
              <a:solidFill>
                <a:srgbClr val="1F3D8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97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2"/>
            <a:ext cx="10691812" cy="7546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100991" y="3613881"/>
            <a:ext cx="579945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8390" marR="5080" indent="-1076325" algn="ctr">
              <a:lnSpc>
                <a:spcPct val="100000"/>
              </a:lnSpc>
              <a:spcBef>
                <a:spcPts val="105"/>
              </a:spcBef>
            </a:pPr>
            <a:r>
              <a:rPr lang="ru-RU" sz="4000" b="1" spc="-350" dirty="0">
                <a:solidFill>
                  <a:srgbClr val="FFFFFF"/>
                </a:solidFill>
                <a:latin typeface="Calibri"/>
                <a:cs typeface="Calibri"/>
              </a:rPr>
              <a:t> Спасибо за внимание!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5602168"/>
            <a:ext cx="1085850" cy="1085850"/>
          </a:xfrm>
          <a:custGeom>
            <a:avLst/>
            <a:gdLst/>
            <a:ahLst/>
            <a:cxnLst/>
            <a:rect l="l" t="t" r="r" b="b"/>
            <a:pathLst>
              <a:path w="1085850" h="1085850">
                <a:moveTo>
                  <a:pt x="542925" y="0"/>
                </a:moveTo>
                <a:lnTo>
                  <a:pt x="496079" y="1992"/>
                </a:lnTo>
                <a:lnTo>
                  <a:pt x="450340" y="7862"/>
                </a:lnTo>
                <a:lnTo>
                  <a:pt x="405871" y="17446"/>
                </a:lnTo>
                <a:lnTo>
                  <a:pt x="362834" y="30582"/>
                </a:lnTo>
                <a:lnTo>
                  <a:pt x="321393" y="47105"/>
                </a:lnTo>
                <a:lnTo>
                  <a:pt x="281710" y="66854"/>
                </a:lnTo>
                <a:lnTo>
                  <a:pt x="243948" y="89665"/>
                </a:lnTo>
                <a:lnTo>
                  <a:pt x="208271" y="115375"/>
                </a:lnTo>
                <a:lnTo>
                  <a:pt x="174841" y="143821"/>
                </a:lnTo>
                <a:lnTo>
                  <a:pt x="143821" y="174841"/>
                </a:lnTo>
                <a:lnTo>
                  <a:pt x="115375" y="208271"/>
                </a:lnTo>
                <a:lnTo>
                  <a:pt x="89665" y="243948"/>
                </a:lnTo>
                <a:lnTo>
                  <a:pt x="66854" y="281710"/>
                </a:lnTo>
                <a:lnTo>
                  <a:pt x="47105" y="321393"/>
                </a:lnTo>
                <a:lnTo>
                  <a:pt x="30582" y="362834"/>
                </a:lnTo>
                <a:lnTo>
                  <a:pt x="17446" y="405871"/>
                </a:lnTo>
                <a:lnTo>
                  <a:pt x="7862" y="450340"/>
                </a:lnTo>
                <a:lnTo>
                  <a:pt x="1992" y="496079"/>
                </a:lnTo>
                <a:lnTo>
                  <a:pt x="0" y="542925"/>
                </a:lnTo>
                <a:lnTo>
                  <a:pt x="1992" y="589770"/>
                </a:lnTo>
                <a:lnTo>
                  <a:pt x="7862" y="635509"/>
                </a:lnTo>
                <a:lnTo>
                  <a:pt x="17446" y="679978"/>
                </a:lnTo>
                <a:lnTo>
                  <a:pt x="30582" y="723015"/>
                </a:lnTo>
                <a:lnTo>
                  <a:pt x="47105" y="764456"/>
                </a:lnTo>
                <a:lnTo>
                  <a:pt x="66854" y="804139"/>
                </a:lnTo>
                <a:lnTo>
                  <a:pt x="89665" y="841901"/>
                </a:lnTo>
                <a:lnTo>
                  <a:pt x="115375" y="877578"/>
                </a:lnTo>
                <a:lnTo>
                  <a:pt x="143821" y="911008"/>
                </a:lnTo>
                <a:lnTo>
                  <a:pt x="174841" y="942028"/>
                </a:lnTo>
                <a:lnTo>
                  <a:pt x="208271" y="970474"/>
                </a:lnTo>
                <a:lnTo>
                  <a:pt x="243948" y="996184"/>
                </a:lnTo>
                <a:lnTo>
                  <a:pt x="281710" y="1018995"/>
                </a:lnTo>
                <a:lnTo>
                  <a:pt x="321393" y="1038744"/>
                </a:lnTo>
                <a:lnTo>
                  <a:pt x="362834" y="1055267"/>
                </a:lnTo>
                <a:lnTo>
                  <a:pt x="405871" y="1068403"/>
                </a:lnTo>
                <a:lnTo>
                  <a:pt x="450340" y="1077987"/>
                </a:lnTo>
                <a:lnTo>
                  <a:pt x="496079" y="1083857"/>
                </a:lnTo>
                <a:lnTo>
                  <a:pt x="542925" y="1085850"/>
                </a:lnTo>
                <a:lnTo>
                  <a:pt x="589770" y="1083857"/>
                </a:lnTo>
                <a:lnTo>
                  <a:pt x="635509" y="1077987"/>
                </a:lnTo>
                <a:lnTo>
                  <a:pt x="679978" y="1068403"/>
                </a:lnTo>
                <a:lnTo>
                  <a:pt x="723015" y="1055267"/>
                </a:lnTo>
                <a:lnTo>
                  <a:pt x="764456" y="1038744"/>
                </a:lnTo>
                <a:lnTo>
                  <a:pt x="804139" y="1018995"/>
                </a:lnTo>
                <a:lnTo>
                  <a:pt x="841901" y="996184"/>
                </a:lnTo>
                <a:lnTo>
                  <a:pt x="877578" y="970474"/>
                </a:lnTo>
                <a:lnTo>
                  <a:pt x="911008" y="942028"/>
                </a:lnTo>
                <a:lnTo>
                  <a:pt x="942028" y="911008"/>
                </a:lnTo>
                <a:lnTo>
                  <a:pt x="970474" y="877578"/>
                </a:lnTo>
                <a:lnTo>
                  <a:pt x="996184" y="841901"/>
                </a:lnTo>
                <a:lnTo>
                  <a:pt x="1018995" y="804139"/>
                </a:lnTo>
                <a:lnTo>
                  <a:pt x="1038744" y="764456"/>
                </a:lnTo>
                <a:lnTo>
                  <a:pt x="1055267" y="723015"/>
                </a:lnTo>
                <a:lnTo>
                  <a:pt x="1068403" y="679978"/>
                </a:lnTo>
                <a:lnTo>
                  <a:pt x="1077987" y="635509"/>
                </a:lnTo>
                <a:lnTo>
                  <a:pt x="1083857" y="589770"/>
                </a:lnTo>
                <a:lnTo>
                  <a:pt x="1085850" y="542925"/>
                </a:lnTo>
                <a:lnTo>
                  <a:pt x="1083857" y="496079"/>
                </a:lnTo>
                <a:lnTo>
                  <a:pt x="1077987" y="450340"/>
                </a:lnTo>
                <a:lnTo>
                  <a:pt x="1068403" y="405871"/>
                </a:lnTo>
                <a:lnTo>
                  <a:pt x="1055267" y="362834"/>
                </a:lnTo>
                <a:lnTo>
                  <a:pt x="1038744" y="321393"/>
                </a:lnTo>
                <a:lnTo>
                  <a:pt x="1018995" y="281710"/>
                </a:lnTo>
                <a:lnTo>
                  <a:pt x="996184" y="243948"/>
                </a:lnTo>
                <a:lnTo>
                  <a:pt x="970474" y="208271"/>
                </a:lnTo>
                <a:lnTo>
                  <a:pt x="942028" y="174841"/>
                </a:lnTo>
                <a:lnTo>
                  <a:pt x="911008" y="143821"/>
                </a:lnTo>
                <a:lnTo>
                  <a:pt x="877578" y="115375"/>
                </a:lnTo>
                <a:lnTo>
                  <a:pt x="841901" y="89665"/>
                </a:lnTo>
                <a:lnTo>
                  <a:pt x="804139" y="66854"/>
                </a:lnTo>
                <a:lnTo>
                  <a:pt x="764456" y="47105"/>
                </a:lnTo>
                <a:lnTo>
                  <a:pt x="723015" y="30582"/>
                </a:lnTo>
                <a:lnTo>
                  <a:pt x="679978" y="17446"/>
                </a:lnTo>
                <a:lnTo>
                  <a:pt x="635509" y="7862"/>
                </a:lnTo>
                <a:lnTo>
                  <a:pt x="589770" y="1992"/>
                </a:lnTo>
                <a:lnTo>
                  <a:pt x="542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17500" y="5153025"/>
            <a:ext cx="1783491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5100" y="5000625"/>
            <a:ext cx="2133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7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7314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юниорское движение </a:t>
            </a:r>
            <a:r>
              <a:rPr lang="ru-RU" sz="2339" kern="1200" dirty="0" err="1">
                <a:solidFill>
                  <a:srgbClr val="1F3D85"/>
                </a:solidFill>
                <a:latin typeface="Arial Narrow" panose="020B0606020202030204" pitchFamily="34" charset="0"/>
              </a:rPr>
              <a:t>Ворлдскиллс</a:t>
            </a: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 Россия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04662" y="1840771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Юниором может стать любой обучающийся в возрасте 16 лет и моложе, заинтересованный в профессиональном самоопределении. 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Существуют два основных пути входа в юниорское движение: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695D76-4169-468E-8515-57C28E10D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2"/>
          <a:stretch/>
        </p:blipFill>
        <p:spPr>
          <a:xfrm>
            <a:off x="727201" y="3073262"/>
            <a:ext cx="8727002" cy="36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7314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юниорское движение </a:t>
            </a:r>
            <a:r>
              <a:rPr lang="ru-RU" sz="2339" kern="1200" dirty="0" err="1">
                <a:solidFill>
                  <a:srgbClr val="1F3D85"/>
                </a:solidFill>
                <a:latin typeface="Arial Narrow" panose="020B0606020202030204" pitchFamily="34" charset="0"/>
              </a:rPr>
              <a:t>Ворлдскиллс</a:t>
            </a: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 Россия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04662" y="1840771"/>
            <a:ext cx="937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Активности Юниорского движения 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1F3D85"/>
                </a:solidFill>
                <a:latin typeface="Arial Narrow" panose="020B0606020202030204" pitchFamily="34" charset="0"/>
                <a:hlinkClick r:id="rId2"/>
              </a:rPr>
              <a:t>https://worldskills.ru/nashi-proektyi/worldskillsrussiajuniors/aktivnosti-yuniorskogo-dvizheniya/</a:t>
            </a:r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Тематические смены: на базе Всероссийских детских центров, Международного детского центра  проводятся смены “Профильные 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техноотряды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”.  C 2020 года реализуется проект онлайн смен “Юниоры 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</a:rPr>
              <a:t>Ворлдскиллс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 Россия” на базе образовательных организаций.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3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чемпионатное движение </a:t>
            </a:r>
            <a:r>
              <a:rPr lang="en-US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WSR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04662" y="1840771"/>
            <a:ext cx="937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Активности Юниорского движения </a:t>
            </a: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D0CDAB-CCF4-49B6-9E91-FBEA8F08C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" y="2266913"/>
            <a:ext cx="8531094" cy="47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чемпионатное движение </a:t>
            </a:r>
            <a:r>
              <a:rPr lang="en-US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WSR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92C354-F50C-47FE-A1B3-27A75248B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7" y="1952625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3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чемпионатное движение </a:t>
            </a:r>
            <a:r>
              <a:rPr lang="en-US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WSR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3CC47F-9936-4E36-8707-3FEB0A260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8764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Вовлечение в чемпионатное движение </a:t>
            </a:r>
            <a:r>
              <a:rPr lang="en-US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WSR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54180D8-CBED-4079-ADA9-D6E190AF8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1050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742" y="841196"/>
            <a:ext cx="6625158" cy="3715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339" kern="1200" dirty="0">
                <a:solidFill>
                  <a:srgbClr val="1F3D85"/>
                </a:solidFill>
                <a:latin typeface="Arial Narrow" panose="020B0606020202030204" pitchFamily="34" charset="0"/>
              </a:rPr>
              <a:t>ТОП-100 Юниорского движения</a:t>
            </a:r>
            <a:endParaRPr sz="2339" kern="1200" dirty="0">
              <a:solidFill>
                <a:srgbClr val="1F3D8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5995" y="4224873"/>
            <a:ext cx="1390015" cy="673735"/>
          </a:xfrm>
          <a:custGeom>
            <a:avLst/>
            <a:gdLst/>
            <a:ahLst/>
            <a:cxnLst/>
            <a:rect l="l" t="t" r="r" b="b"/>
            <a:pathLst>
              <a:path w="1390014" h="673735">
                <a:moveTo>
                  <a:pt x="220183" y="323761"/>
                </a:moveTo>
                <a:lnTo>
                  <a:pt x="129692" y="323761"/>
                </a:lnTo>
                <a:lnTo>
                  <a:pt x="204812" y="667143"/>
                </a:lnTo>
                <a:lnTo>
                  <a:pt x="205943" y="668947"/>
                </a:lnTo>
                <a:lnTo>
                  <a:pt x="209550" y="671817"/>
                </a:lnTo>
                <a:lnTo>
                  <a:pt x="212204" y="672719"/>
                </a:lnTo>
                <a:lnTo>
                  <a:pt x="219214" y="673468"/>
                </a:lnTo>
                <a:lnTo>
                  <a:pt x="223824" y="673379"/>
                </a:lnTo>
                <a:lnTo>
                  <a:pt x="265658" y="665594"/>
                </a:lnTo>
                <a:lnTo>
                  <a:pt x="291172" y="648246"/>
                </a:lnTo>
                <a:lnTo>
                  <a:pt x="220183" y="323761"/>
                </a:lnTo>
                <a:close/>
              </a:path>
              <a:path w="1390014" h="673735">
                <a:moveTo>
                  <a:pt x="308610" y="210921"/>
                </a:moveTo>
                <a:lnTo>
                  <a:pt x="6134" y="277101"/>
                </a:lnTo>
                <a:lnTo>
                  <a:pt x="0" y="293179"/>
                </a:lnTo>
                <a:lnTo>
                  <a:pt x="914" y="302577"/>
                </a:lnTo>
                <a:lnTo>
                  <a:pt x="14147" y="343496"/>
                </a:lnTo>
                <a:lnTo>
                  <a:pt x="21513" y="347433"/>
                </a:lnTo>
                <a:lnTo>
                  <a:pt x="129692" y="323761"/>
                </a:lnTo>
                <a:lnTo>
                  <a:pt x="220183" y="323761"/>
                </a:lnTo>
                <a:lnTo>
                  <a:pt x="216052" y="304876"/>
                </a:lnTo>
                <a:lnTo>
                  <a:pt x="324002" y="281254"/>
                </a:lnTo>
                <a:lnTo>
                  <a:pt x="325653" y="280212"/>
                </a:lnTo>
                <a:lnTo>
                  <a:pt x="328358" y="276872"/>
                </a:lnTo>
                <a:lnTo>
                  <a:pt x="329272" y="274561"/>
                </a:lnTo>
                <a:lnTo>
                  <a:pt x="330263" y="268630"/>
                </a:lnTo>
                <a:lnTo>
                  <a:pt x="330301" y="264858"/>
                </a:lnTo>
                <a:lnTo>
                  <a:pt x="329425" y="255676"/>
                </a:lnTo>
                <a:lnTo>
                  <a:pt x="316128" y="214477"/>
                </a:lnTo>
                <a:lnTo>
                  <a:pt x="310540" y="211124"/>
                </a:lnTo>
                <a:lnTo>
                  <a:pt x="308610" y="210921"/>
                </a:lnTo>
                <a:close/>
              </a:path>
              <a:path w="1390014" h="673735">
                <a:moveTo>
                  <a:pt x="603586" y="146031"/>
                </a:moveTo>
                <a:lnTo>
                  <a:pt x="559744" y="148932"/>
                </a:lnTo>
                <a:lnTo>
                  <a:pt x="512016" y="159545"/>
                </a:lnTo>
                <a:lnTo>
                  <a:pt x="469454" y="176914"/>
                </a:lnTo>
                <a:lnTo>
                  <a:pt x="434680" y="200500"/>
                </a:lnTo>
                <a:lnTo>
                  <a:pt x="407534" y="229576"/>
                </a:lnTo>
                <a:lnTo>
                  <a:pt x="388005" y="263939"/>
                </a:lnTo>
                <a:lnTo>
                  <a:pt x="376183" y="303120"/>
                </a:lnTo>
                <a:lnTo>
                  <a:pt x="372073" y="346912"/>
                </a:lnTo>
                <a:lnTo>
                  <a:pt x="372898" y="370265"/>
                </a:lnTo>
                <a:lnTo>
                  <a:pt x="380301" y="419760"/>
                </a:lnTo>
                <a:lnTo>
                  <a:pt x="394779" y="471271"/>
                </a:lnTo>
                <a:lnTo>
                  <a:pt x="413753" y="513905"/>
                </a:lnTo>
                <a:lnTo>
                  <a:pt x="437240" y="547844"/>
                </a:lnTo>
                <a:lnTo>
                  <a:pt x="481036" y="582793"/>
                </a:lnTo>
                <a:lnTo>
                  <a:pt x="535254" y="599249"/>
                </a:lnTo>
                <a:lnTo>
                  <a:pt x="555677" y="600701"/>
                </a:lnTo>
                <a:lnTo>
                  <a:pt x="577324" y="600197"/>
                </a:lnTo>
                <a:lnTo>
                  <a:pt x="624281" y="593305"/>
                </a:lnTo>
                <a:lnTo>
                  <a:pt x="670512" y="579212"/>
                </a:lnTo>
                <a:lnTo>
                  <a:pt x="709104" y="558812"/>
                </a:lnTo>
                <a:lnTo>
                  <a:pt x="740070" y="532498"/>
                </a:lnTo>
                <a:lnTo>
                  <a:pt x="745846" y="525526"/>
                </a:lnTo>
                <a:lnTo>
                  <a:pt x="581767" y="525526"/>
                </a:lnTo>
                <a:lnTo>
                  <a:pt x="568570" y="525040"/>
                </a:lnTo>
                <a:lnTo>
                  <a:pt x="525294" y="508092"/>
                </a:lnTo>
                <a:lnTo>
                  <a:pt x="494499" y="469582"/>
                </a:lnTo>
                <a:lnTo>
                  <a:pt x="478164" y="428388"/>
                </a:lnTo>
                <a:lnTo>
                  <a:pt x="466780" y="380991"/>
                </a:lnTo>
                <a:lnTo>
                  <a:pt x="462711" y="338150"/>
                </a:lnTo>
                <a:lnTo>
                  <a:pt x="463070" y="324485"/>
                </a:lnTo>
                <a:lnTo>
                  <a:pt x="475973" y="276469"/>
                </a:lnTo>
                <a:lnTo>
                  <a:pt x="508504" y="240388"/>
                </a:lnTo>
                <a:lnTo>
                  <a:pt x="548741" y="224548"/>
                </a:lnTo>
                <a:lnTo>
                  <a:pt x="578116" y="220906"/>
                </a:lnTo>
                <a:lnTo>
                  <a:pt x="738907" y="220906"/>
                </a:lnTo>
                <a:lnTo>
                  <a:pt x="734639" y="214179"/>
                </a:lnTo>
                <a:lnTo>
                  <a:pt x="708679" y="184813"/>
                </a:lnTo>
                <a:lnTo>
                  <a:pt x="661230" y="156235"/>
                </a:lnTo>
                <a:lnTo>
                  <a:pt x="623912" y="147434"/>
                </a:lnTo>
                <a:lnTo>
                  <a:pt x="603586" y="146031"/>
                </a:lnTo>
                <a:close/>
              </a:path>
              <a:path w="1390014" h="673735">
                <a:moveTo>
                  <a:pt x="738907" y="220906"/>
                </a:moveTo>
                <a:lnTo>
                  <a:pt x="578116" y="220906"/>
                </a:lnTo>
                <a:lnTo>
                  <a:pt x="591275" y="221509"/>
                </a:lnTo>
                <a:lnTo>
                  <a:pt x="603415" y="223723"/>
                </a:lnTo>
                <a:lnTo>
                  <a:pt x="643521" y="246481"/>
                </a:lnTo>
                <a:lnTo>
                  <a:pt x="671588" y="289369"/>
                </a:lnTo>
                <a:lnTo>
                  <a:pt x="686199" y="332671"/>
                </a:lnTo>
                <a:lnTo>
                  <a:pt x="695217" y="378766"/>
                </a:lnTo>
                <a:lnTo>
                  <a:pt x="697255" y="407492"/>
                </a:lnTo>
                <a:lnTo>
                  <a:pt x="696973" y="419760"/>
                </a:lnTo>
                <a:lnTo>
                  <a:pt x="689114" y="458812"/>
                </a:lnTo>
                <a:lnTo>
                  <a:pt x="661784" y="498386"/>
                </a:lnTo>
                <a:lnTo>
                  <a:pt x="626417" y="517686"/>
                </a:lnTo>
                <a:lnTo>
                  <a:pt x="581767" y="525526"/>
                </a:lnTo>
                <a:lnTo>
                  <a:pt x="745846" y="525526"/>
                </a:lnTo>
                <a:lnTo>
                  <a:pt x="772186" y="482742"/>
                </a:lnTo>
                <a:lnTo>
                  <a:pt x="783946" y="443172"/>
                </a:lnTo>
                <a:lnTo>
                  <a:pt x="787935" y="398927"/>
                </a:lnTo>
                <a:lnTo>
                  <a:pt x="787026" y="375175"/>
                </a:lnTo>
                <a:lnTo>
                  <a:pt x="779364" y="324485"/>
                </a:lnTo>
                <a:lnTo>
                  <a:pt x="765006" y="273940"/>
                </a:lnTo>
                <a:lnTo>
                  <a:pt x="745921" y="231965"/>
                </a:lnTo>
                <a:lnTo>
                  <a:pt x="738907" y="220906"/>
                </a:lnTo>
                <a:close/>
              </a:path>
              <a:path w="1390014" h="673735">
                <a:moveTo>
                  <a:pt x="921004" y="79527"/>
                </a:moveTo>
                <a:lnTo>
                  <a:pt x="838352" y="95034"/>
                </a:lnTo>
                <a:lnTo>
                  <a:pt x="812318" y="128488"/>
                </a:lnTo>
                <a:lnTo>
                  <a:pt x="813485" y="136461"/>
                </a:lnTo>
                <a:lnTo>
                  <a:pt x="896480" y="515823"/>
                </a:lnTo>
                <a:lnTo>
                  <a:pt x="909955" y="522351"/>
                </a:lnTo>
                <a:lnTo>
                  <a:pt x="914349" y="522312"/>
                </a:lnTo>
                <a:lnTo>
                  <a:pt x="954163" y="514972"/>
                </a:lnTo>
                <a:lnTo>
                  <a:pt x="977925" y="498005"/>
                </a:lnTo>
                <a:lnTo>
                  <a:pt x="902093" y="151358"/>
                </a:lnTo>
                <a:lnTo>
                  <a:pt x="902754" y="151218"/>
                </a:lnTo>
                <a:lnTo>
                  <a:pt x="993736" y="151218"/>
                </a:lnTo>
                <a:lnTo>
                  <a:pt x="972019" y="116865"/>
                </a:lnTo>
                <a:lnTo>
                  <a:pt x="968531" y="110719"/>
                </a:lnTo>
                <a:lnTo>
                  <a:pt x="935367" y="80949"/>
                </a:lnTo>
                <a:lnTo>
                  <a:pt x="928560" y="79578"/>
                </a:lnTo>
                <a:lnTo>
                  <a:pt x="921004" y="79527"/>
                </a:lnTo>
                <a:close/>
              </a:path>
              <a:path w="1390014" h="673735">
                <a:moveTo>
                  <a:pt x="993736" y="151218"/>
                </a:moveTo>
                <a:lnTo>
                  <a:pt x="902754" y="151218"/>
                </a:lnTo>
                <a:lnTo>
                  <a:pt x="1096454" y="469442"/>
                </a:lnTo>
                <a:lnTo>
                  <a:pt x="1097635" y="471703"/>
                </a:lnTo>
                <a:lnTo>
                  <a:pt x="1099400" y="473481"/>
                </a:lnTo>
                <a:lnTo>
                  <a:pt x="1104087" y="476110"/>
                </a:lnTo>
                <a:lnTo>
                  <a:pt x="1107084" y="476999"/>
                </a:lnTo>
                <a:lnTo>
                  <a:pt x="1114361" y="477926"/>
                </a:lnTo>
                <a:lnTo>
                  <a:pt x="1118857" y="477850"/>
                </a:lnTo>
                <a:lnTo>
                  <a:pt x="1157071" y="470750"/>
                </a:lnTo>
                <a:lnTo>
                  <a:pt x="1184452" y="450189"/>
                </a:lnTo>
                <a:lnTo>
                  <a:pt x="1197371" y="349046"/>
                </a:lnTo>
                <a:lnTo>
                  <a:pt x="1118793" y="349046"/>
                </a:lnTo>
                <a:lnTo>
                  <a:pt x="993736" y="151218"/>
                </a:lnTo>
                <a:close/>
              </a:path>
              <a:path w="1390014" h="673735">
                <a:moveTo>
                  <a:pt x="1317845" y="79070"/>
                </a:moveTo>
                <a:lnTo>
                  <a:pt x="1232496" y="79070"/>
                </a:lnTo>
                <a:lnTo>
                  <a:pt x="1308328" y="425716"/>
                </a:lnTo>
                <a:lnTo>
                  <a:pt x="1309408" y="427545"/>
                </a:lnTo>
                <a:lnTo>
                  <a:pt x="1312799" y="430453"/>
                </a:lnTo>
                <a:lnTo>
                  <a:pt x="1315288" y="431393"/>
                </a:lnTo>
                <a:lnTo>
                  <a:pt x="1321866" y="432244"/>
                </a:lnTo>
                <a:lnTo>
                  <a:pt x="1326197" y="432206"/>
                </a:lnTo>
                <a:lnTo>
                  <a:pt x="1366075" y="424853"/>
                </a:lnTo>
                <a:lnTo>
                  <a:pt x="1389786" y="407898"/>
                </a:lnTo>
                <a:lnTo>
                  <a:pt x="1317845" y="79070"/>
                </a:lnTo>
                <a:close/>
              </a:path>
              <a:path w="1390014" h="673735">
                <a:moveTo>
                  <a:pt x="1276375" y="0"/>
                </a:moveTo>
                <a:lnTo>
                  <a:pt x="1199286" y="16065"/>
                </a:lnTo>
                <a:lnTo>
                  <a:pt x="1166164" y="44107"/>
                </a:lnTo>
                <a:lnTo>
                  <a:pt x="1159929" y="76441"/>
                </a:lnTo>
                <a:lnTo>
                  <a:pt x="1120101" y="348754"/>
                </a:lnTo>
                <a:lnTo>
                  <a:pt x="1118793" y="349046"/>
                </a:lnTo>
                <a:lnTo>
                  <a:pt x="1197371" y="349046"/>
                </a:lnTo>
                <a:lnTo>
                  <a:pt x="1231836" y="79222"/>
                </a:lnTo>
                <a:lnTo>
                  <a:pt x="1232496" y="79070"/>
                </a:lnTo>
                <a:lnTo>
                  <a:pt x="1317845" y="79070"/>
                </a:lnTo>
                <a:lnTo>
                  <a:pt x="1305598" y="23088"/>
                </a:lnTo>
                <a:lnTo>
                  <a:pt x="1303832" y="18389"/>
                </a:lnTo>
                <a:lnTo>
                  <a:pt x="1299133" y="10502"/>
                </a:lnTo>
                <a:lnTo>
                  <a:pt x="1296276" y="7366"/>
                </a:lnTo>
                <a:lnTo>
                  <a:pt x="1289532" y="2667"/>
                </a:lnTo>
                <a:lnTo>
                  <a:pt x="1285557" y="1193"/>
                </a:lnTo>
                <a:lnTo>
                  <a:pt x="1276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7529" y="5151127"/>
            <a:ext cx="391795" cy="473709"/>
          </a:xfrm>
          <a:custGeom>
            <a:avLst/>
            <a:gdLst/>
            <a:ahLst/>
            <a:cxnLst/>
            <a:rect l="l" t="t" r="r" b="b"/>
            <a:pathLst>
              <a:path w="391795" h="473710">
                <a:moveTo>
                  <a:pt x="146176" y="0"/>
                </a:moveTo>
                <a:lnTo>
                  <a:pt x="101511" y="8115"/>
                </a:lnTo>
                <a:lnTo>
                  <a:pt x="62979" y="18199"/>
                </a:lnTo>
                <a:lnTo>
                  <a:pt x="1244" y="441388"/>
                </a:lnTo>
                <a:lnTo>
                  <a:pt x="0" y="456057"/>
                </a:lnTo>
                <a:lnTo>
                  <a:pt x="698" y="465505"/>
                </a:lnTo>
                <a:lnTo>
                  <a:pt x="2235" y="468884"/>
                </a:lnTo>
                <a:lnTo>
                  <a:pt x="7696" y="472948"/>
                </a:lnTo>
                <a:lnTo>
                  <a:pt x="11963" y="473671"/>
                </a:lnTo>
                <a:lnTo>
                  <a:pt x="23596" y="472490"/>
                </a:lnTo>
                <a:lnTo>
                  <a:pt x="69824" y="461581"/>
                </a:lnTo>
                <a:lnTo>
                  <a:pt x="84569" y="443039"/>
                </a:lnTo>
                <a:lnTo>
                  <a:pt x="93281" y="354418"/>
                </a:lnTo>
                <a:lnTo>
                  <a:pt x="252272" y="319633"/>
                </a:lnTo>
                <a:lnTo>
                  <a:pt x="356655" y="319633"/>
                </a:lnTo>
                <a:lnTo>
                  <a:pt x="334877" y="284187"/>
                </a:lnTo>
                <a:lnTo>
                  <a:pt x="97802" y="284187"/>
                </a:lnTo>
                <a:lnTo>
                  <a:pt x="118300" y="91173"/>
                </a:lnTo>
                <a:lnTo>
                  <a:pt x="118630" y="91097"/>
                </a:lnTo>
                <a:lnTo>
                  <a:pt x="216242" y="91097"/>
                </a:lnTo>
                <a:lnTo>
                  <a:pt x="167919" y="12446"/>
                </a:lnTo>
                <a:lnTo>
                  <a:pt x="165709" y="8585"/>
                </a:lnTo>
                <a:lnTo>
                  <a:pt x="163410" y="5664"/>
                </a:lnTo>
                <a:lnTo>
                  <a:pt x="158661" y="1676"/>
                </a:lnTo>
                <a:lnTo>
                  <a:pt x="155206" y="546"/>
                </a:lnTo>
                <a:lnTo>
                  <a:pt x="146176" y="0"/>
                </a:lnTo>
                <a:close/>
              </a:path>
              <a:path w="391795" h="473710">
                <a:moveTo>
                  <a:pt x="356655" y="319633"/>
                </a:moveTo>
                <a:lnTo>
                  <a:pt x="252272" y="319633"/>
                </a:lnTo>
                <a:lnTo>
                  <a:pt x="299338" y="398462"/>
                </a:lnTo>
                <a:lnTo>
                  <a:pt x="300824" y="401104"/>
                </a:lnTo>
                <a:lnTo>
                  <a:pt x="302412" y="403161"/>
                </a:lnTo>
                <a:lnTo>
                  <a:pt x="305803" y="406069"/>
                </a:lnTo>
                <a:lnTo>
                  <a:pt x="308381" y="406933"/>
                </a:lnTo>
                <a:lnTo>
                  <a:pt x="315353" y="407466"/>
                </a:lnTo>
                <a:lnTo>
                  <a:pt x="320243" y="407085"/>
                </a:lnTo>
                <a:lnTo>
                  <a:pt x="360218" y="399140"/>
                </a:lnTo>
                <a:lnTo>
                  <a:pt x="391502" y="381038"/>
                </a:lnTo>
                <a:lnTo>
                  <a:pt x="388188" y="372160"/>
                </a:lnTo>
                <a:lnTo>
                  <a:pt x="385190" y="366306"/>
                </a:lnTo>
                <a:lnTo>
                  <a:pt x="380860" y="359029"/>
                </a:lnTo>
                <a:lnTo>
                  <a:pt x="356655" y="319633"/>
                </a:lnTo>
                <a:close/>
              </a:path>
              <a:path w="391795" h="473710">
                <a:moveTo>
                  <a:pt x="216242" y="91097"/>
                </a:moveTo>
                <a:lnTo>
                  <a:pt x="118630" y="91097"/>
                </a:lnTo>
                <a:lnTo>
                  <a:pt x="217855" y="257924"/>
                </a:lnTo>
                <a:lnTo>
                  <a:pt x="97802" y="284187"/>
                </a:lnTo>
                <a:lnTo>
                  <a:pt x="334877" y="284187"/>
                </a:lnTo>
                <a:lnTo>
                  <a:pt x="216242" y="91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04662" y="1840771"/>
            <a:ext cx="937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1F3D85"/>
              </a:solidFill>
              <a:cs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E75FDD9-3962-4AC1-8457-BD256D91B1F5}"/>
              </a:ext>
            </a:extLst>
          </p:cNvPr>
          <p:cNvSpPr/>
          <p:nvPr/>
        </p:nvSpPr>
        <p:spPr>
          <a:xfrm>
            <a:off x="704662" y="1840771"/>
            <a:ext cx="53278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Юниорское движение развивается в России </a:t>
            </a:r>
            <a:b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</a:b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с 2017 года. 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  <a:cs typeface="Calibri"/>
            </a:endParaRP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Впервые в 2021 году Агентство </a:t>
            </a:r>
            <a:r>
              <a:rPr lang="ru-RU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Ворлдскиллс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 Россия </a:t>
            </a:r>
            <a:b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учредило рейтинг ТОП-100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.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  <a:cs typeface="Calibri"/>
            </a:endParaRP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Для определения номинантов рейтинга топ-100 эксперты учитывали: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активность учащихся общеобразовательных организаций в чемпионатной линейке </a:t>
            </a:r>
            <a:r>
              <a:rPr lang="ru-RU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Ворлдскиллс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 </a:t>
            </a:r>
            <a:b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</a:b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и тематических сменах «Профильные </a:t>
            </a:r>
            <a:r>
              <a:rPr lang="ru-RU" b="1" dirty="0" err="1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техноотряды</a:t>
            </a:r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».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  <a:cs typeface="Calibri"/>
            </a:endParaRPr>
          </a:p>
          <a:p>
            <a:r>
              <a:rPr lang="ru-RU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Теперь рейтинг будет проводится ежегодно.</a:t>
            </a:r>
          </a:p>
          <a:p>
            <a:endParaRPr lang="ru-RU" b="1" dirty="0">
              <a:solidFill>
                <a:srgbClr val="1F3D85"/>
              </a:solidFill>
              <a:latin typeface="Arial Narrow" panose="020B0606020202030204" pitchFamily="34" charset="0"/>
              <a:cs typeface="Calibri"/>
            </a:endParaRPr>
          </a:p>
          <a:p>
            <a:r>
              <a:rPr lang="ru-RU" sz="1600" b="1" dirty="0">
                <a:solidFill>
                  <a:srgbClr val="1F3D85"/>
                </a:solidFill>
                <a:latin typeface="Arial Narrow" panose="020B0606020202030204" pitchFamily="34" charset="0"/>
                <a:cs typeface="Calibri"/>
              </a:rPr>
              <a:t>К перечню критериев отбора образовательных организаций добавятся: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вовлеченность в проведение тематических смен в регионах, наличие на базе организации эксперта движения, а также взаимодействие с представителями реального сектора экономики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cs typeface="Calibri"/>
              </a:rPr>
              <a:t>и системы образования.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E70D038-4E6A-4BAC-A08A-86A94E93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70" y="2028825"/>
            <a:ext cx="3796997" cy="2532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5A1131-4610-425F-A4FF-799C9C62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70" y="4730856"/>
            <a:ext cx="3833942" cy="25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8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17500" y="456909"/>
            <a:ext cx="9478312" cy="1146716"/>
          </a:xfrm>
          <a:prstGeom prst="rect">
            <a:avLst/>
          </a:prstGeom>
          <a:noFill/>
        </p:spPr>
        <p:txBody>
          <a:bodyPr wrap="square" lIns="106927" tIns="53463" rIns="106927" bIns="53463" rtlCol="0">
            <a:spAutoFit/>
          </a:bodyPr>
          <a:lstStyle/>
          <a:p>
            <a:pPr>
              <a:lnSpc>
                <a:spcPts val="2690"/>
              </a:lnSpc>
            </a:pP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VIII 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Открытый региональный чемпионат </a:t>
            </a:r>
            <a:b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</a:b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«Молодые профессионалы» (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WorldSkills Russia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)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–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20</a:t>
            </a:r>
            <a:r>
              <a:rPr lang="en-US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21</a:t>
            </a: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 </a:t>
            </a:r>
          </a:p>
          <a:p>
            <a:pPr>
              <a:lnSpc>
                <a:spcPts val="2690"/>
              </a:lnSpc>
            </a:pPr>
            <a:r>
              <a:rPr lang="ru-RU" sz="2339" b="1" dirty="0">
                <a:solidFill>
                  <a:srgbClr val="1F3D85"/>
                </a:solidFill>
                <a:latin typeface="Arial Narrow" panose="020B0606020202030204" pitchFamily="34" charset="0"/>
                <a:ea typeface="Akrobat ExtraBold" charset="0"/>
                <a:cs typeface="Akrobat ExtraBold" charset="0"/>
              </a:rPr>
              <a:t>в Кузбассе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81908" y="3175185"/>
            <a:ext cx="4349506" cy="971925"/>
          </a:xfrm>
          <a:prstGeom prst="rect">
            <a:avLst/>
          </a:prstGeom>
        </p:spPr>
        <p:txBody>
          <a:bodyPr wrap="square" lIns="106927" tIns="53463" rIns="106927" bIns="53463">
            <a:spAutoFit/>
          </a:bodyPr>
          <a:lstStyle/>
          <a:p>
            <a:pPr algn="r" defTabSz="1178624"/>
            <a:r>
              <a:rPr lang="ru-RU" sz="2807" b="1" dirty="0">
                <a:solidFill>
                  <a:srgbClr val="C00000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Соревнования: основная возрастная группа </a:t>
            </a:r>
            <a:r>
              <a:rPr lang="en-US" sz="2807" b="1" dirty="0">
                <a:solidFill>
                  <a:srgbClr val="C00000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16-22</a:t>
            </a:r>
            <a:r>
              <a:rPr lang="ru-RU" sz="2807" b="1" dirty="0">
                <a:solidFill>
                  <a:srgbClr val="C00000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 ,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08300" y="4081796"/>
            <a:ext cx="6172200" cy="539948"/>
          </a:xfrm>
          <a:prstGeom prst="rect">
            <a:avLst/>
          </a:prstGeom>
        </p:spPr>
        <p:txBody>
          <a:bodyPr wrap="square" lIns="106927" tIns="53463" rIns="106927" bIns="53463">
            <a:spAutoFit/>
          </a:bodyPr>
          <a:lstStyle/>
          <a:p>
            <a:pPr algn="r" defTabSz="1178624"/>
            <a:r>
              <a:rPr lang="ru-RU" sz="2807" b="1" dirty="0">
                <a:solidFill>
                  <a:srgbClr val="C00000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юниоры  и Навыки мудрых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83560" y="2518285"/>
            <a:ext cx="5800269" cy="539948"/>
          </a:xfrm>
          <a:prstGeom prst="rect">
            <a:avLst/>
          </a:prstGeom>
        </p:spPr>
        <p:txBody>
          <a:bodyPr wrap="square" lIns="106927" tIns="53463" rIns="106927" bIns="53463">
            <a:spAutoFit/>
          </a:bodyPr>
          <a:lstStyle/>
          <a:p>
            <a:pPr algn="ctr" defTabSz="1178624"/>
            <a:r>
              <a:rPr lang="ru-RU" sz="2807" b="1" dirty="0">
                <a:solidFill>
                  <a:srgbClr val="C00000"/>
                </a:solidFill>
                <a:latin typeface="Arial Narrow" panose="020B0606020202030204" pitchFamily="34" charset="0"/>
                <a:ea typeface="Akrobat" charset="0"/>
                <a:cs typeface="Akrobat" charset="0"/>
              </a:rPr>
              <a:t>30 ноября – 9 декабря 2021 г.</a:t>
            </a: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3578304" y="3175185"/>
            <a:ext cx="6305525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49" y="2330745"/>
            <a:ext cx="2357862" cy="4042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" descr="C:\Documents and Settings\klass46-03\Рабочий стол\през Пахомова\101707204439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54842" y="2812830"/>
            <a:ext cx="2090815" cy="2095811"/>
          </a:xfrm>
          <a:prstGeom prst="rect">
            <a:avLst/>
          </a:prstGeom>
          <a:noFill/>
        </p:spPr>
      </p:pic>
      <p:sp>
        <p:nvSpPr>
          <p:cNvPr id="32" name="Овал 31"/>
          <p:cNvSpPr>
            <a:spLocks noChangeAspect="1"/>
          </p:cNvSpPr>
          <p:nvPr/>
        </p:nvSpPr>
        <p:spPr>
          <a:xfrm>
            <a:off x="1771434" y="3687020"/>
            <a:ext cx="794094" cy="810315"/>
          </a:xfrm>
          <a:prstGeom prst="ellipse">
            <a:avLst/>
          </a:prstGeom>
          <a:solidFill>
            <a:srgbClr val="1E64AA"/>
          </a:solidFill>
          <a:ln>
            <a:solidFill>
              <a:srgbClr val="1E6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5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-8273" r="11457" b="-22672"/>
          <a:stretch/>
        </p:blipFill>
        <p:spPr>
          <a:xfrm>
            <a:off x="1787690" y="3684810"/>
            <a:ext cx="761581" cy="828947"/>
          </a:xfrm>
          <a:prstGeom prst="flowChartConnector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7" name="SapphireHiddenControl" r:id="rId2" imgW="7124760" imgH="4743360"/>
        </mc:Choice>
        <mc:Fallback>
          <p:control name="SapphireHiddenControl" r:id="rId2" imgW="7124760" imgH="4743360">
            <p:pic>
              <p:nvPicPr>
                <p:cNvPr id="0" name="SapphireHiddenControl" hidden="1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73113"/>
                  <a:ext cx="7124700" cy="4748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663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3D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300</Words>
  <Application>Microsoft Office PowerPoint</Application>
  <PresentationFormat>Произвольный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Развитие юниорского движения Ворлдскилл Россия в Кузбассе</vt:lpstr>
      <vt:lpstr>Вовлечение в юниорское движение Ворлдскиллс Россия</vt:lpstr>
      <vt:lpstr>Вовлечение в юниорское движение Ворлдскиллс Россия</vt:lpstr>
      <vt:lpstr>Вовлечение в чемпионатное движение WSR</vt:lpstr>
      <vt:lpstr>Вовлечение в чемпионатное движение WSR</vt:lpstr>
      <vt:lpstr>Вовлечение в чемпионатное движение WSR</vt:lpstr>
      <vt:lpstr>Вовлечение в чемпионатное движение WSR</vt:lpstr>
      <vt:lpstr>ТОП-100 Юниорского движения</vt:lpstr>
      <vt:lpstr>Презентация PowerPoint</vt:lpstr>
      <vt:lpstr>Презентация PowerPoint</vt:lpstr>
      <vt:lpstr>Презентация PowerPoint</vt:lpstr>
      <vt:lpstr>Вовлечение в чемпионатное движение WSR</vt:lpstr>
      <vt:lpstr>Вовлечение в чемпионатное движение WSR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shura.bortyakov.80@mail.ru</cp:lastModifiedBy>
  <cp:revision>124</cp:revision>
  <dcterms:created xsi:type="dcterms:W3CDTF">2020-10-24T13:55:04Z</dcterms:created>
  <dcterms:modified xsi:type="dcterms:W3CDTF">2021-12-01T12:51:57Z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2019-09-19T00:00:00Z</vt:filetime>
  </property>
  <property fmtid="{D5CDD505-2E9C-101B-9397-08002B2CF9AE}" pid="3" name="Creator">
    <vt:lpwstr>Acrobat PDFMaker 9.1 для PowerPoint</vt:lpwstr>
  </property>
  <property fmtid="{D5CDD505-2E9C-101B-9397-08002B2CF9AE}" pid="4" name="LastSaved">
    <vt:filetime>2020-10-24T00:00:00Z</vt:filetime>
  </property>
</Properties>
</file>